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Lato" charset="1" panose="020F0502020204030203"/>
      <p:regular r:id="rId12"/>
    </p:embeddedFont>
    <p:embeddedFont>
      <p:font typeface="Lato Bold" charset="1" panose="020F0502020204030203"/>
      <p:regular r:id="rId13"/>
    </p:embeddedFont>
    <p:embeddedFont>
      <p:font typeface="Lato Italics" charset="1" panose="020F0502020204030203"/>
      <p:regular r:id="rId14"/>
    </p:embeddedFont>
    <p:embeddedFont>
      <p:font typeface="Lato Bold Italics" charset="1" panose="020F0502020204030203"/>
      <p:regular r:id="rId15"/>
    </p:embeddedFont>
    <p:embeddedFont>
      <p:font typeface="Lato Thin" charset="1" panose="020F0502020204030203"/>
      <p:regular r:id="rId16"/>
    </p:embeddedFont>
    <p:embeddedFont>
      <p:font typeface="Lato Thin Italics" charset="1" panose="020F0502020204030203"/>
      <p:regular r:id="rId17"/>
    </p:embeddedFont>
    <p:embeddedFont>
      <p:font typeface="Lato Light" charset="1" panose="020F0502020204030203"/>
      <p:regular r:id="rId18"/>
    </p:embeddedFont>
    <p:embeddedFont>
      <p:font typeface="Lato Light Italics" charset="1" panose="020F0502020204030203"/>
      <p:regular r:id="rId19"/>
    </p:embeddedFont>
    <p:embeddedFont>
      <p:font typeface="Lato Heavy" charset="1" panose="020F0502020204030203"/>
      <p:regular r:id="rId20"/>
    </p:embeddedFont>
    <p:embeddedFont>
      <p:font typeface="Lato Heavy Italics" charset="1" panose="020F05020202040302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02588" y="4317808"/>
            <a:ext cx="11682825" cy="3231368"/>
          </a:xfrm>
          <a:prstGeom prst="rect">
            <a:avLst/>
          </a:prstGeom>
        </p:spPr>
        <p:txBody>
          <a:bodyPr anchor="t" rtlCol="false" tIns="0" lIns="0" bIns="0" rIns="0">
            <a:spAutoFit/>
          </a:bodyPr>
          <a:lstStyle/>
          <a:p>
            <a:pPr algn="l">
              <a:lnSpc>
                <a:spcPts val="8544"/>
              </a:lnSpc>
            </a:pPr>
            <a:r>
              <a:rPr lang="en-US" sz="7120">
                <a:solidFill>
                  <a:srgbClr val="000000"/>
                </a:solidFill>
                <a:latin typeface="League Spartan"/>
              </a:rPr>
              <a:t>CHATBOT DEPLOYMENT ON </a:t>
            </a:r>
            <a:r>
              <a:rPr lang="en-US" sz="7120">
                <a:solidFill>
                  <a:srgbClr val="000000"/>
                </a:solidFill>
                <a:latin typeface="League Spartan"/>
              </a:rPr>
              <a:t>IBM CLOUD</a:t>
            </a:r>
          </a:p>
          <a:p>
            <a:pPr algn="l">
              <a:lnSpc>
                <a:spcPts val="8544"/>
              </a:lnSpc>
            </a:pPr>
            <a:r>
              <a:rPr lang="en-US" sz="7120">
                <a:solidFill>
                  <a:srgbClr val="000000"/>
                </a:solidFill>
                <a:latin typeface="League Spartan"/>
              </a:rPr>
              <a:t>WATSON ASSISTANT</a:t>
            </a:r>
          </a:p>
        </p:txBody>
      </p:sp>
      <p:grpSp>
        <p:nvGrpSpPr>
          <p:cNvPr name="Group 7" id="7"/>
          <p:cNvGrpSpPr/>
          <p:nvPr/>
        </p:nvGrpSpPr>
        <p:grpSpPr>
          <a:xfrm rot="0">
            <a:off x="14073187" y="0"/>
            <a:ext cx="4214812" cy="2443162"/>
            <a:chOff x="0" y="0"/>
            <a:chExt cx="5619749" cy="3257549"/>
          </a:xfrm>
        </p:grpSpPr>
        <p:sp>
          <p:nvSpPr>
            <p:cNvPr name="Freeform 8" id="8"/>
            <p:cNvSpPr/>
            <p:nvPr/>
          </p:nvSpPr>
          <p:spPr>
            <a:xfrm flipH="false" flipV="false" rot="0">
              <a:off x="0" y="0"/>
              <a:ext cx="5619750" cy="3257550"/>
            </a:xfrm>
            <a:custGeom>
              <a:avLst/>
              <a:gdLst/>
              <a:ahLst/>
              <a:cxnLst/>
              <a:rect r="r" b="b" t="t" l="l"/>
              <a:pathLst>
                <a:path h="3257550" w="5619750">
                  <a:moveTo>
                    <a:pt x="0" y="0"/>
                  </a:moveTo>
                  <a:lnTo>
                    <a:pt x="5619750" y="0"/>
                  </a:lnTo>
                  <a:lnTo>
                    <a:pt x="5619750" y="3257550"/>
                  </a:lnTo>
                  <a:lnTo>
                    <a:pt x="0" y="3257550"/>
                  </a:lnTo>
                  <a:lnTo>
                    <a:pt x="0" y="0"/>
                  </a:lnTo>
                  <a:close/>
                </a:path>
              </a:pathLst>
            </a:custGeom>
            <a:blipFill>
              <a:blip r:embed="rId3"/>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1935682" y="1442457"/>
            <a:ext cx="13193984" cy="3314700"/>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c.Natural Language Understanding: Train the chatbot using sample Messenger-based queries to improve its understanding and responses.</a:t>
            </a:r>
          </a:p>
        </p:txBody>
      </p:sp>
      <p:sp>
        <p:nvSpPr>
          <p:cNvPr name="TextBox 4" id="4"/>
          <p:cNvSpPr txBox="true"/>
          <p:nvPr/>
        </p:nvSpPr>
        <p:spPr>
          <a:xfrm rot="0">
            <a:off x="2028609" y="5143500"/>
            <a:ext cx="13193984" cy="3314700"/>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d.Testing and Training: Continuously test the chatbot within the Messenger environment, optimizing its performance for this specific platform.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1028700" y="1038225"/>
            <a:ext cx="10638042" cy="819150"/>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4.Deployment:</a:t>
            </a:r>
          </a:p>
        </p:txBody>
      </p:sp>
      <p:sp>
        <p:nvSpPr>
          <p:cNvPr name="TextBox 4" id="4"/>
          <p:cNvSpPr txBox="true"/>
          <p:nvPr/>
        </p:nvSpPr>
        <p:spPr>
          <a:xfrm rot="0">
            <a:off x="2084366" y="2230012"/>
            <a:ext cx="13193984" cy="2486025"/>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Deploy the chatbot on Facebook Messenger and ensure it's accessible to users.</a:t>
            </a:r>
          </a:p>
        </p:txBody>
      </p:sp>
      <p:sp>
        <p:nvSpPr>
          <p:cNvPr name="TextBox 5" id="5"/>
          <p:cNvSpPr txBox="true"/>
          <p:nvPr/>
        </p:nvSpPr>
        <p:spPr>
          <a:xfrm rot="0">
            <a:off x="1028700" y="5153025"/>
            <a:ext cx="11976188" cy="819150"/>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5.Monitoring and Maintenance: </a:t>
            </a:r>
          </a:p>
        </p:txBody>
      </p:sp>
      <p:sp>
        <p:nvSpPr>
          <p:cNvPr name="TextBox 6" id="6"/>
          <p:cNvSpPr txBox="true"/>
          <p:nvPr/>
        </p:nvSpPr>
        <p:spPr>
          <a:xfrm rot="0">
            <a:off x="2084366" y="5972175"/>
            <a:ext cx="13193984" cy="4143375"/>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Regularly monitor the chatbot's performance on Messenger, collect user feedback, and make updates to maintain optimal functionality and user satisfaction.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Freeform 3" id="3"/>
          <p:cNvSpPr/>
          <p:nvPr/>
        </p:nvSpPr>
        <p:spPr>
          <a:xfrm flipH="false" flipV="false" rot="0">
            <a:off x="6318986" y="1028700"/>
            <a:ext cx="5928808" cy="6621433"/>
          </a:xfrm>
          <a:custGeom>
            <a:avLst/>
            <a:gdLst/>
            <a:ahLst/>
            <a:cxnLst/>
            <a:rect r="r" b="b" t="t" l="l"/>
            <a:pathLst>
              <a:path h="6621433" w="5928808">
                <a:moveTo>
                  <a:pt x="0" y="0"/>
                </a:moveTo>
                <a:lnTo>
                  <a:pt x="5928808" y="0"/>
                </a:lnTo>
                <a:lnTo>
                  <a:pt x="5928808" y="6621433"/>
                </a:lnTo>
                <a:lnTo>
                  <a:pt x="0" y="6621433"/>
                </a:lnTo>
                <a:lnTo>
                  <a:pt x="0" y="0"/>
                </a:lnTo>
                <a:close/>
              </a:path>
            </a:pathLst>
          </a:custGeom>
          <a:blipFill>
            <a:blip r:embed="rId3"/>
            <a:stretch>
              <a:fillRect l="-1858" t="-1492" r="0" b="-1492"/>
            </a:stretch>
          </a:blipFill>
        </p:spPr>
      </p:sp>
      <p:sp>
        <p:nvSpPr>
          <p:cNvPr name="TextBox 4" id="4"/>
          <p:cNvSpPr txBox="true"/>
          <p:nvPr/>
        </p:nvSpPr>
        <p:spPr>
          <a:xfrm rot="0">
            <a:off x="2547008" y="8429625"/>
            <a:ext cx="13193984" cy="1657350"/>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IBM Watson Assistant meet IBM Enterprise Design Thinking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0" y="0"/>
            <a:ext cx="14079392" cy="2725330"/>
          </a:xfrm>
          <a:prstGeom prst="rect">
            <a:avLst/>
          </a:prstGeom>
        </p:spPr>
        <p:txBody>
          <a:bodyPr anchor="t" rtlCol="false" tIns="0" lIns="0" bIns="0" rIns="0">
            <a:spAutoFit/>
          </a:bodyPr>
          <a:lstStyle/>
          <a:p>
            <a:pPr algn="l">
              <a:lnSpc>
                <a:spcPts val="7153"/>
              </a:lnSpc>
            </a:pPr>
            <a:r>
              <a:rPr lang="en-US" sz="5960">
                <a:solidFill>
                  <a:srgbClr val="000000"/>
                </a:solidFill>
                <a:latin typeface="League Spartan"/>
              </a:rPr>
              <a:t>EXAMPLES OF USER QUERIES AND CHATBOT RESPONSES FOR FACEBOOK MESSENGER:</a:t>
            </a:r>
          </a:p>
        </p:txBody>
      </p:sp>
      <p:sp>
        <p:nvSpPr>
          <p:cNvPr name="TextBox 4" id="4"/>
          <p:cNvSpPr txBox="true"/>
          <p:nvPr/>
        </p:nvSpPr>
        <p:spPr>
          <a:xfrm rot="0">
            <a:off x="2547008" y="5179510"/>
            <a:ext cx="13193984" cy="3314700"/>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Chatbot Response: "To reset your password, please type 'Reset password' and I'll guide you through the process step by step."</a:t>
            </a:r>
          </a:p>
        </p:txBody>
      </p:sp>
      <p:sp>
        <p:nvSpPr>
          <p:cNvPr name="TextBox 5" id="5"/>
          <p:cNvSpPr txBox="true"/>
          <p:nvPr/>
        </p:nvSpPr>
        <p:spPr>
          <a:xfrm rot="0">
            <a:off x="1028700" y="3133270"/>
            <a:ext cx="11976188" cy="819150"/>
          </a:xfrm>
          <a:prstGeom prst="rect">
            <a:avLst/>
          </a:prstGeom>
        </p:spPr>
        <p:txBody>
          <a:bodyPr anchor="t" rtlCol="false" tIns="0" lIns="0" bIns="0" rIns="0">
            <a:spAutoFit/>
          </a:bodyPr>
          <a:lstStyle/>
          <a:p>
            <a:pPr algn="l">
              <a:lnSpc>
                <a:spcPts val="6599"/>
              </a:lnSpc>
            </a:pPr>
          </a:p>
        </p:txBody>
      </p:sp>
      <p:sp>
        <p:nvSpPr>
          <p:cNvPr name="TextBox 6" id="6"/>
          <p:cNvSpPr txBox="true"/>
          <p:nvPr/>
        </p:nvSpPr>
        <p:spPr>
          <a:xfrm rot="0">
            <a:off x="1051602" y="3495675"/>
            <a:ext cx="11976188" cy="1647825"/>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1.User Query: "How can I reset my password?"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1028700" y="1038225"/>
            <a:ext cx="11976188" cy="1647825"/>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2.User Query: "Can you check the status of my recent order?"</a:t>
            </a:r>
          </a:p>
        </p:txBody>
      </p:sp>
      <p:sp>
        <p:nvSpPr>
          <p:cNvPr name="TextBox 4" id="4"/>
          <p:cNvSpPr txBox="true"/>
          <p:nvPr/>
        </p:nvSpPr>
        <p:spPr>
          <a:xfrm rot="0">
            <a:off x="1859349" y="3078782"/>
            <a:ext cx="13193984" cy="2486025"/>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Chatbot Response: "Sure, please provide your order number, and I'll check the status for you."</a:t>
            </a:r>
          </a:p>
        </p:txBody>
      </p:sp>
      <p:sp>
        <p:nvSpPr>
          <p:cNvPr name="TextBox 5" id="5"/>
          <p:cNvSpPr txBox="true"/>
          <p:nvPr/>
        </p:nvSpPr>
        <p:spPr>
          <a:xfrm rot="0">
            <a:off x="1028700" y="5967063"/>
            <a:ext cx="11976188" cy="1647825"/>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3.User Query: "Tell me about your new products."</a:t>
            </a:r>
          </a:p>
        </p:txBody>
      </p:sp>
      <p:sp>
        <p:nvSpPr>
          <p:cNvPr name="TextBox 6" id="6"/>
          <p:cNvSpPr txBox="true"/>
          <p:nvPr/>
        </p:nvSpPr>
        <p:spPr>
          <a:xfrm rot="0">
            <a:off x="1859349" y="7614888"/>
            <a:ext cx="16037545" cy="2486025"/>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Chatbot Response: "We have some exciting new products! To see the latest offerings, type 'New products' and I'll share details with you."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1028700" y="1038225"/>
            <a:ext cx="11976188" cy="2476500"/>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4.User Query: "What are your customer support hours on Messenger?"</a:t>
            </a:r>
          </a:p>
        </p:txBody>
      </p:sp>
      <p:sp>
        <p:nvSpPr>
          <p:cNvPr name="TextBox 4" id="4"/>
          <p:cNvSpPr txBox="true"/>
          <p:nvPr/>
        </p:nvSpPr>
        <p:spPr>
          <a:xfrm rot="0">
            <a:off x="1561983" y="4018387"/>
            <a:ext cx="14452098" cy="3238540"/>
          </a:xfrm>
          <a:prstGeom prst="rect">
            <a:avLst/>
          </a:prstGeom>
        </p:spPr>
        <p:txBody>
          <a:bodyPr anchor="t" rtlCol="false" tIns="0" lIns="0" bIns="0" rIns="0">
            <a:spAutoFit/>
          </a:bodyPr>
          <a:lstStyle/>
          <a:p>
            <a:pPr algn="l" marL="1131237" indent="-377079" lvl="2">
              <a:lnSpc>
                <a:spcPts val="6429"/>
              </a:lnSpc>
              <a:buFont typeface="Arial"/>
              <a:buChar char="⚬"/>
            </a:pPr>
            <a:r>
              <a:rPr lang="en-US" sz="5357">
                <a:solidFill>
                  <a:srgbClr val="000000"/>
                </a:solidFill>
                <a:latin typeface="Lato Bold"/>
              </a:rPr>
              <a:t>Chatbot Response: "Our Messenger support is available 24/7. Feel free to ask any questions, and we'll assist you as quickly as possible."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0" y="574478"/>
            <a:ext cx="14079392" cy="904875"/>
          </a:xfrm>
          <a:prstGeom prst="rect">
            <a:avLst/>
          </a:prstGeom>
        </p:spPr>
        <p:txBody>
          <a:bodyPr anchor="t" rtlCol="false" tIns="0" lIns="0" bIns="0" rIns="0">
            <a:spAutoFit/>
          </a:bodyPr>
          <a:lstStyle/>
          <a:p>
            <a:pPr algn="l">
              <a:lnSpc>
                <a:spcPts val="7153"/>
              </a:lnSpc>
            </a:pPr>
            <a:r>
              <a:rPr lang="en-US" sz="5960">
                <a:solidFill>
                  <a:srgbClr val="000000"/>
                </a:solidFill>
                <a:latin typeface="League Spartan"/>
              </a:rPr>
              <a:t>Conclusion:</a:t>
            </a:r>
          </a:p>
        </p:txBody>
      </p:sp>
      <p:sp>
        <p:nvSpPr>
          <p:cNvPr name="TextBox 4" id="4"/>
          <p:cNvSpPr txBox="true"/>
          <p:nvPr/>
        </p:nvSpPr>
        <p:spPr>
          <a:xfrm rot="0">
            <a:off x="1508219" y="1479353"/>
            <a:ext cx="16203634" cy="7458075"/>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the development of a customer support chatbot using Watson Assistant follows a systematic approach, from understanding user needs to technical implementation and ongoing maintenance. A well-designed chatbot persona, effective conversation flow, and continuous training and testing are critical to achieving the project's objectives and delivering an enhanced customer support experience.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3841297" y="1019175"/>
            <a:ext cx="8272657" cy="923925"/>
          </a:xfrm>
          <a:prstGeom prst="rect">
            <a:avLst/>
          </a:prstGeom>
        </p:spPr>
        <p:txBody>
          <a:bodyPr anchor="t" rtlCol="false" tIns="0" lIns="0" bIns="0" rIns="0">
            <a:spAutoFit/>
          </a:bodyPr>
          <a:lstStyle/>
          <a:p>
            <a:pPr algn="l">
              <a:lnSpc>
                <a:spcPts val="7200"/>
              </a:lnSpc>
            </a:pPr>
            <a:r>
              <a:rPr lang="en-US" sz="6000">
                <a:solidFill>
                  <a:srgbClr val="000000"/>
                </a:solidFill>
                <a:latin typeface="League Spartan"/>
              </a:rPr>
              <a:t>TEAM MEMBERS :</a:t>
            </a:r>
          </a:p>
        </p:txBody>
      </p:sp>
      <p:sp>
        <p:nvSpPr>
          <p:cNvPr name="TextBox 4" id="4"/>
          <p:cNvSpPr txBox="true"/>
          <p:nvPr/>
        </p:nvSpPr>
        <p:spPr>
          <a:xfrm rot="0">
            <a:off x="5393461" y="2425566"/>
            <a:ext cx="8356006" cy="4638675"/>
          </a:xfrm>
          <a:prstGeom prst="rect">
            <a:avLst/>
          </a:prstGeom>
        </p:spPr>
        <p:txBody>
          <a:bodyPr anchor="t" rtlCol="false" tIns="0" lIns="0" bIns="0" rIns="0">
            <a:spAutoFit/>
          </a:bodyPr>
          <a:lstStyle/>
          <a:p>
            <a:pPr algn="l" marL="1076801" indent="-358934" lvl="2">
              <a:lnSpc>
                <a:spcPts val="6120"/>
              </a:lnSpc>
              <a:buFont typeface="Arial"/>
              <a:buChar char="⚬"/>
            </a:pPr>
            <a:r>
              <a:rPr lang="en-US" sz="5100">
                <a:solidFill>
                  <a:srgbClr val="000000"/>
                </a:solidFill>
                <a:latin typeface="Lato Bold"/>
              </a:rPr>
              <a:t>SATHISHKUMAR  M</a:t>
            </a:r>
          </a:p>
          <a:p>
            <a:pPr algn="l" marL="1076801" indent="-358934" lvl="2">
              <a:lnSpc>
                <a:spcPts val="6120"/>
              </a:lnSpc>
              <a:buFont typeface="Arial"/>
              <a:buChar char="⚬"/>
            </a:pPr>
            <a:r>
              <a:rPr lang="en-US" sz="5100">
                <a:solidFill>
                  <a:srgbClr val="000000"/>
                </a:solidFill>
                <a:latin typeface="Lato Bold"/>
              </a:rPr>
              <a:t>MANOJPRABAKARAN S</a:t>
            </a:r>
          </a:p>
          <a:p>
            <a:pPr algn="l" marL="1076801" indent="-358934" lvl="2">
              <a:lnSpc>
                <a:spcPts val="6120"/>
              </a:lnSpc>
              <a:buFont typeface="Arial"/>
              <a:buChar char="⚬"/>
            </a:pPr>
            <a:r>
              <a:rPr lang="en-US" sz="5100">
                <a:solidFill>
                  <a:srgbClr val="000000"/>
                </a:solidFill>
                <a:latin typeface="Lato Bold"/>
              </a:rPr>
              <a:t>DURAISAMY  S</a:t>
            </a:r>
          </a:p>
          <a:p>
            <a:pPr algn="l" marL="1076801" indent="-358934" lvl="2">
              <a:lnSpc>
                <a:spcPts val="6120"/>
              </a:lnSpc>
              <a:buFont typeface="Arial"/>
              <a:buChar char="⚬"/>
            </a:pPr>
            <a:r>
              <a:rPr lang="en-US" sz="5100">
                <a:solidFill>
                  <a:srgbClr val="000000"/>
                </a:solidFill>
                <a:latin typeface="Lato Bold"/>
              </a:rPr>
              <a:t>LAKSHMANRAJ S</a:t>
            </a:r>
          </a:p>
          <a:p>
            <a:pPr algn="l" marL="1076801" indent="-358934" lvl="2">
              <a:lnSpc>
                <a:spcPts val="6120"/>
              </a:lnSpc>
              <a:buFont typeface="Arial"/>
              <a:buChar char="⚬"/>
            </a:pPr>
            <a:r>
              <a:rPr lang="en-US" sz="5100">
                <a:solidFill>
                  <a:srgbClr val="000000"/>
                </a:solidFill>
                <a:latin typeface="Lato Bold"/>
              </a:rPr>
              <a:t>YOSHUA  U</a:t>
            </a:r>
          </a:p>
          <a:p>
            <a:pPr algn="l" marL="1076801" indent="-358934" lvl="2">
              <a:lnSpc>
                <a:spcPts val="6120"/>
              </a:lnSpc>
              <a:buFont typeface="Arial"/>
              <a:buChar char="⚬"/>
            </a:pPr>
            <a:r>
              <a:rPr lang="en-US" sz="5100">
                <a:solidFill>
                  <a:srgbClr val="000000"/>
                </a:solidFill>
                <a:latin typeface="Lato Bold"/>
              </a:rPr>
              <a:t>SELVAMURGAN  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1028700" y="104775"/>
            <a:ext cx="8272657" cy="923925"/>
          </a:xfrm>
          <a:prstGeom prst="rect">
            <a:avLst/>
          </a:prstGeom>
        </p:spPr>
        <p:txBody>
          <a:bodyPr anchor="t" rtlCol="false" tIns="0" lIns="0" bIns="0" rIns="0">
            <a:spAutoFit/>
          </a:bodyPr>
          <a:lstStyle/>
          <a:p>
            <a:pPr algn="l">
              <a:lnSpc>
                <a:spcPts val="7200"/>
              </a:lnSpc>
            </a:pPr>
            <a:r>
              <a:rPr lang="en-US" sz="6000">
                <a:solidFill>
                  <a:srgbClr val="000000"/>
                </a:solidFill>
                <a:latin typeface="League Spartan"/>
              </a:rPr>
              <a:t>INTRODUCTION:</a:t>
            </a:r>
          </a:p>
        </p:txBody>
      </p:sp>
      <p:sp>
        <p:nvSpPr>
          <p:cNvPr name="TextBox 4" id="4"/>
          <p:cNvSpPr txBox="true"/>
          <p:nvPr/>
        </p:nvSpPr>
        <p:spPr>
          <a:xfrm rot="0">
            <a:off x="1124609" y="1405517"/>
            <a:ext cx="16353496" cy="8286750"/>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The project focuses on developing a customer support chatbot using Watson Assistant to improve user interactions, reduce customer support workload, and enhance user satisfaction. In this project, we will outline the project's objective, the design thinking process, development phases, describe the chatbot's persona, conversation flow, and technical implementation, and provide examples of user queries and chatbot responses.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220855" y="561975"/>
            <a:ext cx="8923145" cy="923925"/>
          </a:xfrm>
          <a:prstGeom prst="rect">
            <a:avLst/>
          </a:prstGeom>
        </p:spPr>
        <p:txBody>
          <a:bodyPr anchor="t" rtlCol="false" tIns="0" lIns="0" bIns="0" rIns="0">
            <a:spAutoFit/>
          </a:bodyPr>
          <a:lstStyle/>
          <a:p>
            <a:pPr algn="l">
              <a:lnSpc>
                <a:spcPts val="7200"/>
              </a:lnSpc>
            </a:pPr>
            <a:r>
              <a:rPr lang="en-US" sz="6000">
                <a:solidFill>
                  <a:srgbClr val="000000"/>
                </a:solidFill>
                <a:latin typeface="League Spartan"/>
              </a:rPr>
              <a:t>PROJECT OBJECTIVE:</a:t>
            </a:r>
          </a:p>
        </p:txBody>
      </p:sp>
      <p:sp>
        <p:nvSpPr>
          <p:cNvPr name="TextBox 4" id="4"/>
          <p:cNvSpPr txBox="true"/>
          <p:nvPr/>
        </p:nvSpPr>
        <p:spPr>
          <a:xfrm rot="0">
            <a:off x="1627032" y="2063384"/>
            <a:ext cx="15632268" cy="4308276"/>
          </a:xfrm>
          <a:prstGeom prst="rect">
            <a:avLst/>
          </a:prstGeom>
        </p:spPr>
        <p:txBody>
          <a:bodyPr anchor="t" rtlCol="false" tIns="0" lIns="0" bIns="0" rIns="0">
            <a:spAutoFit/>
          </a:bodyPr>
          <a:lstStyle/>
          <a:p>
            <a:pPr algn="l" marL="1207472" indent="-402491" lvl="2">
              <a:lnSpc>
                <a:spcPts val="6862"/>
              </a:lnSpc>
              <a:buFont typeface="Arial"/>
              <a:buChar char="⚬"/>
            </a:pPr>
            <a:r>
              <a:rPr lang="en-US" sz="5718">
                <a:solidFill>
                  <a:srgbClr val="000000"/>
                </a:solidFill>
                <a:latin typeface="Lato Bold"/>
              </a:rPr>
              <a:t>The project's primary objective is to create an AI-powered customer support chatbot that enhances user interactions, reduces the workload on human support agents, and improves overall customer satisfaction.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220855" y="561975"/>
            <a:ext cx="12249925" cy="923925"/>
          </a:xfrm>
          <a:prstGeom prst="rect">
            <a:avLst/>
          </a:prstGeom>
        </p:spPr>
        <p:txBody>
          <a:bodyPr anchor="t" rtlCol="false" tIns="0" lIns="0" bIns="0" rIns="0">
            <a:spAutoFit/>
          </a:bodyPr>
          <a:lstStyle/>
          <a:p>
            <a:pPr algn="l">
              <a:lnSpc>
                <a:spcPts val="7200"/>
              </a:lnSpc>
            </a:pPr>
            <a:r>
              <a:rPr lang="en-US" sz="6000">
                <a:solidFill>
                  <a:srgbClr val="000000"/>
                </a:solidFill>
                <a:latin typeface="League Spartan"/>
              </a:rPr>
              <a:t>DESIGN THINKING PROCESS:</a:t>
            </a:r>
          </a:p>
        </p:txBody>
      </p:sp>
      <p:sp>
        <p:nvSpPr>
          <p:cNvPr name="TextBox 4" id="4"/>
          <p:cNvSpPr txBox="true"/>
          <p:nvPr/>
        </p:nvSpPr>
        <p:spPr>
          <a:xfrm rot="0">
            <a:off x="1028700" y="1978644"/>
            <a:ext cx="5224657" cy="819150"/>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1.Empathize: </a:t>
            </a:r>
          </a:p>
        </p:txBody>
      </p:sp>
      <p:sp>
        <p:nvSpPr>
          <p:cNvPr name="TextBox 5" id="5"/>
          <p:cNvSpPr txBox="true"/>
          <p:nvPr/>
        </p:nvSpPr>
        <p:spPr>
          <a:xfrm rot="0">
            <a:off x="2225364" y="2657475"/>
            <a:ext cx="15707895" cy="2486025"/>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Understand user needs and support challenges, gather feedback, and identify common pain points in customer interactions.</a:t>
            </a:r>
          </a:p>
        </p:txBody>
      </p:sp>
      <p:sp>
        <p:nvSpPr>
          <p:cNvPr name="TextBox 6" id="6"/>
          <p:cNvSpPr txBox="true"/>
          <p:nvPr/>
        </p:nvSpPr>
        <p:spPr>
          <a:xfrm rot="0">
            <a:off x="1121161" y="5153025"/>
            <a:ext cx="5224657" cy="819150"/>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2.Define: </a:t>
            </a:r>
          </a:p>
        </p:txBody>
      </p:sp>
      <p:sp>
        <p:nvSpPr>
          <p:cNvPr name="TextBox 7" id="7"/>
          <p:cNvSpPr txBox="true"/>
          <p:nvPr/>
        </p:nvSpPr>
        <p:spPr>
          <a:xfrm rot="0">
            <a:off x="2225364" y="5972175"/>
            <a:ext cx="15033936" cy="3314700"/>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Define the chatbot's scope, objectives, and KPIs, including the types of questions it will handle and its integration with existing support processes.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1028700" y="1038225"/>
            <a:ext cx="5224657" cy="819150"/>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3.Ideate: </a:t>
            </a:r>
          </a:p>
        </p:txBody>
      </p:sp>
      <p:sp>
        <p:nvSpPr>
          <p:cNvPr name="TextBox 4" id="4"/>
          <p:cNvSpPr txBox="true"/>
          <p:nvPr/>
        </p:nvSpPr>
        <p:spPr>
          <a:xfrm rot="0">
            <a:off x="1121161" y="5153025"/>
            <a:ext cx="5224657" cy="819150"/>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4.Prototype:</a:t>
            </a:r>
          </a:p>
        </p:txBody>
      </p:sp>
      <p:sp>
        <p:nvSpPr>
          <p:cNvPr name="TextBox 5" id="5"/>
          <p:cNvSpPr txBox="true"/>
          <p:nvPr/>
        </p:nvSpPr>
        <p:spPr>
          <a:xfrm rot="0">
            <a:off x="1627032" y="1857375"/>
            <a:ext cx="15033936" cy="2486025"/>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Brainstorm the chatbot's features, persona, and conversation flow to create an engaging and informative user experience.</a:t>
            </a:r>
          </a:p>
        </p:txBody>
      </p:sp>
      <p:sp>
        <p:nvSpPr>
          <p:cNvPr name="TextBox 6" id="6"/>
          <p:cNvSpPr txBox="true"/>
          <p:nvPr/>
        </p:nvSpPr>
        <p:spPr>
          <a:xfrm rot="0">
            <a:off x="1627032" y="5972175"/>
            <a:ext cx="15033936" cy="2486025"/>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Create a prototype of the chatbot's conversation flow and test it with sample user queries to refine the design.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1028700" y="1038225"/>
            <a:ext cx="5224657" cy="819150"/>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5.Test:</a:t>
            </a:r>
          </a:p>
        </p:txBody>
      </p:sp>
      <p:sp>
        <p:nvSpPr>
          <p:cNvPr name="TextBox 4" id="4"/>
          <p:cNvSpPr txBox="true"/>
          <p:nvPr/>
        </p:nvSpPr>
        <p:spPr>
          <a:xfrm rot="0">
            <a:off x="1664202" y="1857375"/>
            <a:ext cx="13193984" cy="2486025"/>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Gather feedback from potential users, iterate on the design, and enhance the chatbot's functionality.</a:t>
            </a:r>
          </a:p>
        </p:txBody>
      </p:sp>
      <p:sp>
        <p:nvSpPr>
          <p:cNvPr name="TextBox 5" id="5"/>
          <p:cNvSpPr txBox="true"/>
          <p:nvPr/>
        </p:nvSpPr>
        <p:spPr>
          <a:xfrm rot="0">
            <a:off x="0" y="4676775"/>
            <a:ext cx="10168365" cy="923925"/>
          </a:xfrm>
          <a:prstGeom prst="rect">
            <a:avLst/>
          </a:prstGeom>
        </p:spPr>
        <p:txBody>
          <a:bodyPr anchor="t" rtlCol="false" tIns="0" lIns="0" bIns="0" rIns="0">
            <a:spAutoFit/>
          </a:bodyPr>
          <a:lstStyle/>
          <a:p>
            <a:pPr algn="l">
              <a:lnSpc>
                <a:spcPts val="7200"/>
              </a:lnSpc>
            </a:pPr>
            <a:r>
              <a:rPr lang="en-US" sz="6000">
                <a:solidFill>
                  <a:srgbClr val="000000"/>
                </a:solidFill>
                <a:latin typeface="League Spartan"/>
              </a:rPr>
              <a:t>DEVELOPMENT PHASES:</a:t>
            </a:r>
          </a:p>
        </p:txBody>
      </p:sp>
      <p:sp>
        <p:nvSpPr>
          <p:cNvPr name="TextBox 6" id="6"/>
          <p:cNvSpPr txBox="true"/>
          <p:nvPr/>
        </p:nvSpPr>
        <p:spPr>
          <a:xfrm rot="0">
            <a:off x="1028700" y="6124575"/>
            <a:ext cx="7448219" cy="819150"/>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1.Persona Design: </a:t>
            </a:r>
          </a:p>
        </p:txBody>
      </p:sp>
      <p:sp>
        <p:nvSpPr>
          <p:cNvPr name="TextBox 7" id="7"/>
          <p:cNvSpPr txBox="true"/>
          <p:nvPr/>
        </p:nvSpPr>
        <p:spPr>
          <a:xfrm rot="0">
            <a:off x="1879927" y="6943725"/>
            <a:ext cx="13193984" cy="3314700"/>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Create a friendly and professional chatbot persona, such as "SupportBot," to align with the brand and build user trust.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1028700" y="1038225"/>
            <a:ext cx="8309705" cy="1647825"/>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2.Conversation Flow Design:</a:t>
            </a:r>
          </a:p>
        </p:txBody>
      </p:sp>
      <p:sp>
        <p:nvSpPr>
          <p:cNvPr name="TextBox 4" id="4"/>
          <p:cNvSpPr txBox="true"/>
          <p:nvPr/>
        </p:nvSpPr>
        <p:spPr>
          <a:xfrm rot="0">
            <a:off x="2084365" y="2686050"/>
            <a:ext cx="15174935" cy="7458075"/>
          </a:xfrm>
          <a:prstGeom prst="rect">
            <a:avLst/>
          </a:prstGeom>
        </p:spPr>
        <p:txBody>
          <a:bodyPr anchor="t" rtlCol="false" tIns="0" lIns="0" bIns="0" rIns="0">
            <a:spAutoFit/>
          </a:bodyPr>
          <a:lstStyle/>
          <a:p>
            <a:pPr marL="1160906" indent="-386969" lvl="2">
              <a:lnSpc>
                <a:spcPts val="6599"/>
              </a:lnSpc>
              <a:buFont typeface="Arial"/>
              <a:buChar char="⚬"/>
            </a:pPr>
            <a:r>
              <a:rPr lang="en-US" sz="5499">
                <a:solidFill>
                  <a:srgbClr val="000000"/>
                </a:solidFill>
                <a:latin typeface="Lato Bold"/>
              </a:rPr>
              <a:t> Plan the chatbot's conversation flow, including greetings, handling common queries, and transferring to human agents when necessary.</a:t>
            </a:r>
          </a:p>
          <a:p>
            <a:pPr algn="l" marL="1161255" indent="-387085" lvl="2">
              <a:lnSpc>
                <a:spcPts val="6599"/>
              </a:lnSpc>
              <a:buFont typeface="Arial"/>
              <a:buChar char="⚬"/>
            </a:pPr>
            <a:r>
              <a:rPr lang="en-US" sz="5499">
                <a:solidFill>
                  <a:srgbClr val="000000"/>
                </a:solidFill>
                <a:latin typeface="Lato Bold"/>
              </a:rPr>
              <a:t>The conversation flow for the Facebook Messenger chatbot should be designed to accommodate text-based interactions and, where relevant, multimedia elements like images, videos, or quick reply buttons.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1028700" y="1038225"/>
            <a:ext cx="10638042" cy="819150"/>
          </a:xfrm>
          <a:prstGeom prst="rect">
            <a:avLst/>
          </a:prstGeom>
        </p:spPr>
        <p:txBody>
          <a:bodyPr anchor="t" rtlCol="false" tIns="0" lIns="0" bIns="0" rIns="0">
            <a:spAutoFit/>
          </a:bodyPr>
          <a:lstStyle/>
          <a:p>
            <a:pPr algn="l">
              <a:lnSpc>
                <a:spcPts val="6599"/>
              </a:lnSpc>
            </a:pPr>
            <a:r>
              <a:rPr lang="en-US" sz="5499">
                <a:solidFill>
                  <a:srgbClr val="000000"/>
                </a:solidFill>
                <a:latin typeface="League Spartan"/>
              </a:rPr>
              <a:t>3.Technical Implementation:</a:t>
            </a:r>
          </a:p>
        </p:txBody>
      </p:sp>
      <p:sp>
        <p:nvSpPr>
          <p:cNvPr name="TextBox 4" id="4"/>
          <p:cNvSpPr txBox="true"/>
          <p:nvPr/>
        </p:nvSpPr>
        <p:spPr>
          <a:xfrm rot="0">
            <a:off x="2028609" y="2260213"/>
            <a:ext cx="13193984" cy="3314700"/>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a.Watson Assistant Setup: Configure Watson Assistant to understand and respond to user queries through Facebook Messenger.</a:t>
            </a:r>
          </a:p>
        </p:txBody>
      </p:sp>
      <p:sp>
        <p:nvSpPr>
          <p:cNvPr name="TextBox 5" id="5"/>
          <p:cNvSpPr txBox="true"/>
          <p:nvPr/>
        </p:nvSpPr>
        <p:spPr>
          <a:xfrm rot="0">
            <a:off x="2028609" y="6772275"/>
            <a:ext cx="13193984" cy="3314700"/>
          </a:xfrm>
          <a:prstGeom prst="rect">
            <a:avLst/>
          </a:prstGeom>
        </p:spPr>
        <p:txBody>
          <a:bodyPr anchor="t" rtlCol="false" tIns="0" lIns="0" bIns="0" rIns="0">
            <a:spAutoFit/>
          </a:bodyPr>
          <a:lstStyle/>
          <a:p>
            <a:pPr algn="l" marL="1161255" indent="-387085" lvl="2">
              <a:lnSpc>
                <a:spcPts val="6599"/>
              </a:lnSpc>
              <a:buFont typeface="Arial"/>
              <a:buChar char="⚬"/>
            </a:pPr>
            <a:r>
              <a:rPr lang="en-US" sz="5499">
                <a:solidFill>
                  <a:srgbClr val="000000"/>
                </a:solidFill>
                <a:latin typeface="Lato Bold"/>
              </a:rPr>
              <a:t>b.Integration: Set up integration with Facebook Messenger, ensuring the chatbot can communicate on the platform.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DAFx4nxKtXk</dc:identifier>
  <dcterms:modified xsi:type="dcterms:W3CDTF">2011-08-01T06:04:30Z</dcterms:modified>
  <cp:revision>1</cp:revision>
  <dc:title>pptx_20231021_162349_0000.pptx</dc:title>
</cp:coreProperties>
</file>